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4"/>
  </p:notesMasterIdLst>
  <p:sldIdLst>
    <p:sldId id="256" r:id="rId2"/>
    <p:sldId id="258" r:id="rId3"/>
    <p:sldId id="257" r:id="rId4"/>
    <p:sldId id="274" r:id="rId5"/>
    <p:sldId id="275" r:id="rId6"/>
    <p:sldId id="259" r:id="rId7"/>
    <p:sldId id="260" r:id="rId8"/>
    <p:sldId id="277" r:id="rId9"/>
    <p:sldId id="278" r:id="rId10"/>
    <p:sldId id="261" r:id="rId11"/>
    <p:sldId id="262" r:id="rId12"/>
    <p:sldId id="263" r:id="rId13"/>
    <p:sldId id="264" r:id="rId14"/>
    <p:sldId id="267" r:id="rId15"/>
    <p:sldId id="268" r:id="rId16"/>
    <p:sldId id="269" r:id="rId17"/>
    <p:sldId id="270" r:id="rId18"/>
    <p:sldId id="271" r:id="rId19"/>
    <p:sldId id="279" r:id="rId20"/>
    <p:sldId id="276" r:id="rId21"/>
    <p:sldId id="280" r:id="rId22"/>
    <p:sldId id="273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it Tulsyan" initials="AT" lastIdx="1" clrIdx="0">
    <p:extLst>
      <p:ext uri="{19B8F6BF-5375-455C-9EA6-DF929625EA0E}">
        <p15:presenceInfo xmlns:p15="http://schemas.microsoft.com/office/powerpoint/2012/main" userId="57375799961af4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6F69"/>
    <a:srgbClr val="98604C"/>
    <a:srgbClr val="FFFFFF"/>
    <a:srgbClr val="D2C5A2"/>
    <a:srgbClr val="083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92DD5-05DF-45F6-8D65-DB8008D28CEE}" type="datetimeFigureOut">
              <a:rPr lang="en-IN" smtClean="0"/>
              <a:t>19-01-2023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85BFC-8396-4177-BB04-66AF91AB328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673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85BFC-8396-4177-BB04-66AF91AB328E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5873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0429-8182-4BC4-8602-B33BD51F0653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8718-1847-4A86-A58D-CA800DFCCF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0429-8182-4BC4-8602-B33BD51F0653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8718-1847-4A86-A58D-CA800DFCCF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11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0429-8182-4BC4-8602-B33BD51F0653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8718-1847-4A86-A58D-CA800DFCCF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090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0429-8182-4BC4-8602-B33BD51F0653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8718-1847-4A86-A58D-CA800DFCCFB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7944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0429-8182-4BC4-8602-B33BD51F0653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8718-1847-4A86-A58D-CA800DFCCF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64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0429-8182-4BC4-8602-B33BD51F0653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8718-1847-4A86-A58D-CA800DFCCF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282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0429-8182-4BC4-8602-B33BD51F0653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8718-1847-4A86-A58D-CA800DFCCF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483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0429-8182-4BC4-8602-B33BD51F0653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8718-1847-4A86-A58D-CA800DFCCF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3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0429-8182-4BC4-8602-B33BD51F0653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8718-1847-4A86-A58D-CA800DFCCF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91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0429-8182-4BC4-8602-B33BD51F0653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8718-1847-4A86-A58D-CA800DFCCF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84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0429-8182-4BC4-8602-B33BD51F0653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8718-1847-4A86-A58D-CA800DFCCF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70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0429-8182-4BC4-8602-B33BD51F0653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8718-1847-4A86-A58D-CA800DFCCF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81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0429-8182-4BC4-8602-B33BD51F0653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8718-1847-4A86-A58D-CA800DFCCF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09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0429-8182-4BC4-8602-B33BD51F0653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8718-1847-4A86-A58D-CA800DFCCF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75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0429-8182-4BC4-8602-B33BD51F0653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8718-1847-4A86-A58D-CA800DFCCF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211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0429-8182-4BC4-8602-B33BD51F0653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8718-1847-4A86-A58D-CA800DFCCF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44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0429-8182-4BC4-8602-B33BD51F0653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8718-1847-4A86-A58D-CA800DFCCF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2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7940429-8182-4BC4-8602-B33BD51F0653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CFE8718-1847-4A86-A58D-CA800DFCCF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166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3000">
              <a:schemeClr val="tx1"/>
            </a:gs>
            <a:gs pos="100000">
              <a:srgbClr val="D2C5A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252536" y="1988840"/>
            <a:ext cx="9577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Imprint MT Shadow" panose="04020605060303030202" pitchFamily="82" charset="0"/>
              </a:rPr>
              <a:t>Store Management System</a:t>
            </a:r>
            <a:endParaRPr lang="en-IN" sz="5400" dirty="0">
              <a:solidFill>
                <a:schemeClr val="bg2">
                  <a:lumMod val="90000"/>
                  <a:lumOff val="10000"/>
                </a:schemeClr>
              </a:solidFill>
              <a:latin typeface="Imprint MT Shadow" panose="04020605060303030202" pitchFamily="82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144463"/>
            <a:ext cx="9144000" cy="1353958"/>
            <a:chOff x="0" y="-144463"/>
            <a:chExt cx="9144000" cy="1353958"/>
          </a:xfrm>
        </p:grpSpPr>
        <p:sp>
          <p:nvSpPr>
            <p:cNvPr id="3" name="Rectangle 2"/>
            <p:cNvSpPr/>
            <p:nvPr/>
          </p:nvSpPr>
          <p:spPr>
            <a:xfrm>
              <a:off x="0" y="761"/>
              <a:ext cx="9144000" cy="1031083"/>
            </a:xfrm>
            <a:prstGeom prst="rect">
              <a:avLst/>
            </a:prstGeom>
            <a:solidFill>
              <a:srgbClr val="0837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" name="Picture 4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3888"/>
              <a:ext cx="1341120" cy="744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 descr="d4s.jp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858148" y="152720"/>
              <a:ext cx="1044000" cy="756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1619672" y="147666"/>
              <a:ext cx="66967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BANGALORE TECHNOLOGICAL INSTITUTE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sz="2000" b="1" dirty="0">
                  <a:solidFill>
                    <a:srgbClr val="FFFF00"/>
                  </a:solidFill>
                </a:rPr>
                <a:t>Department of Computer Science  &amp; Engineering</a:t>
              </a:r>
              <a:r>
                <a:rPr lang="en-US" sz="2300" b="1" dirty="0">
                  <a:solidFill>
                    <a:srgbClr val="FFFF00"/>
                  </a:solidFill>
                </a:rPr>
                <a:t/>
              </a:r>
              <a:br>
                <a:rPr lang="en-US" sz="2300" b="1" dirty="0">
                  <a:solidFill>
                    <a:srgbClr val="FFFF00"/>
                  </a:solidFill>
                </a:rPr>
              </a:br>
              <a:endParaRPr lang="en-IN" sz="2300" dirty="0"/>
            </a:p>
          </p:txBody>
        </p:sp>
        <p:sp>
          <p:nvSpPr>
            <p:cNvPr id="9" name="AutoShape 2" descr="Lamborghini Png PNG Imag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6" y="2166491"/>
            <a:ext cx="6096012" cy="60960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02501" y="6027003"/>
            <a:ext cx="2876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Presented By:-</a:t>
            </a:r>
          </a:p>
          <a:p>
            <a:r>
              <a:rPr lang="en-IN" sz="16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Amrit Tulsyan(1BH20CS004)</a:t>
            </a:r>
          </a:p>
          <a:p>
            <a:r>
              <a:rPr lang="en-IN" sz="16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Chandan Gowda(1BH20CS012)</a:t>
            </a:r>
            <a:endParaRPr lang="en-IN" sz="16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5" y="1196752"/>
            <a:ext cx="7765322" cy="970450"/>
          </a:xfrm>
        </p:spPr>
        <p:txBody>
          <a:bodyPr/>
          <a:lstStyle/>
          <a:p>
            <a:r>
              <a:rPr lang="en-IN" dirty="0" smtClean="0"/>
              <a:t>Data Dictionary:-</a:t>
            </a:r>
            <a:endParaRPr lang="en-IN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144463"/>
            <a:ext cx="9144000" cy="1353958"/>
            <a:chOff x="0" y="-144463"/>
            <a:chExt cx="9144000" cy="1353958"/>
          </a:xfrm>
        </p:grpSpPr>
        <p:sp>
          <p:nvSpPr>
            <p:cNvPr id="6" name="Rectangle 5"/>
            <p:cNvSpPr/>
            <p:nvPr/>
          </p:nvSpPr>
          <p:spPr>
            <a:xfrm>
              <a:off x="0" y="761"/>
              <a:ext cx="9144000" cy="1031083"/>
            </a:xfrm>
            <a:prstGeom prst="rect">
              <a:avLst/>
            </a:prstGeom>
            <a:solidFill>
              <a:srgbClr val="0837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7" name="Picture 6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3888"/>
              <a:ext cx="1341120" cy="744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 descr="d4s.jp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858148" y="152720"/>
              <a:ext cx="1044000" cy="756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619672" y="147666"/>
              <a:ext cx="66967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BANGALORE TECHNOLOGICAL INSTITUTE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sz="2000" b="1" dirty="0">
                  <a:solidFill>
                    <a:srgbClr val="FFFF00"/>
                  </a:solidFill>
                </a:rPr>
                <a:t>Department of Computer Science  &amp; Engineering</a:t>
              </a:r>
              <a:r>
                <a:rPr lang="en-US" sz="2300" b="1" dirty="0">
                  <a:solidFill>
                    <a:srgbClr val="FFFF00"/>
                  </a:solidFill>
                </a:rPr>
                <a:t/>
              </a:r>
              <a:br>
                <a:rPr lang="en-US" sz="2300" b="1" dirty="0">
                  <a:solidFill>
                    <a:srgbClr val="FFFF00"/>
                  </a:solidFill>
                </a:rPr>
              </a:br>
              <a:endParaRPr lang="en-IN" sz="2300" dirty="0"/>
            </a:p>
          </p:txBody>
        </p:sp>
        <p:sp>
          <p:nvSpPr>
            <p:cNvPr id="10" name="AutoShape 2" descr="Lamborghini Png PNG Imag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 t="9051" r="6913" b="58399"/>
          <a:stretch/>
        </p:blipFill>
        <p:spPr>
          <a:xfrm>
            <a:off x="1443188" y="3140968"/>
            <a:ext cx="6414960" cy="33143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3188" y="2636912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Customer Table:-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530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144463"/>
            <a:ext cx="9144000" cy="1353958"/>
            <a:chOff x="0" y="-144463"/>
            <a:chExt cx="9144000" cy="1353958"/>
          </a:xfrm>
        </p:grpSpPr>
        <p:sp>
          <p:nvSpPr>
            <p:cNvPr id="5" name="Rectangle 4"/>
            <p:cNvSpPr/>
            <p:nvPr/>
          </p:nvSpPr>
          <p:spPr>
            <a:xfrm>
              <a:off x="0" y="761"/>
              <a:ext cx="9144000" cy="1031083"/>
            </a:xfrm>
            <a:prstGeom prst="rect">
              <a:avLst/>
            </a:prstGeom>
            <a:solidFill>
              <a:srgbClr val="0837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Picture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3888"/>
              <a:ext cx="1341120" cy="744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d4s.jp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858148" y="152720"/>
              <a:ext cx="1044000" cy="7560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619672" y="147666"/>
              <a:ext cx="66967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BANGALORE TECHNOLOGICAL INSTITUTE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sz="2000" b="1" dirty="0">
                  <a:solidFill>
                    <a:srgbClr val="FFFF00"/>
                  </a:solidFill>
                </a:rPr>
                <a:t>Department of Computer Science  &amp; Engineering</a:t>
              </a:r>
              <a:r>
                <a:rPr lang="en-US" sz="2300" b="1" dirty="0">
                  <a:solidFill>
                    <a:srgbClr val="FFFF00"/>
                  </a:solidFill>
                </a:rPr>
                <a:t/>
              </a:r>
              <a:br>
                <a:rPr lang="en-US" sz="2300" b="1" dirty="0">
                  <a:solidFill>
                    <a:srgbClr val="FFFF00"/>
                  </a:solidFill>
                </a:rPr>
              </a:br>
              <a:endParaRPr lang="en-IN" sz="2300" dirty="0"/>
            </a:p>
          </p:txBody>
        </p:sp>
        <p:sp>
          <p:nvSpPr>
            <p:cNvPr id="9" name="AutoShape 2" descr="Lamborghini Png PNG Imag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" t="1701" r="6914" b="47900"/>
          <a:stretch/>
        </p:blipFill>
        <p:spPr>
          <a:xfrm>
            <a:off x="1636203" y="1916832"/>
            <a:ext cx="5871593" cy="46972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19672" y="1484784"/>
            <a:ext cx="180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Purchase Table:-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311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-144463"/>
            <a:ext cx="9144000" cy="1353958"/>
            <a:chOff x="0" y="-144463"/>
            <a:chExt cx="9144000" cy="1353958"/>
          </a:xfrm>
        </p:grpSpPr>
        <p:sp>
          <p:nvSpPr>
            <p:cNvPr id="5" name="Rectangle 4"/>
            <p:cNvSpPr/>
            <p:nvPr/>
          </p:nvSpPr>
          <p:spPr>
            <a:xfrm>
              <a:off x="0" y="761"/>
              <a:ext cx="9144000" cy="1031083"/>
            </a:xfrm>
            <a:prstGeom prst="rect">
              <a:avLst/>
            </a:prstGeom>
            <a:solidFill>
              <a:srgbClr val="0837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Picture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3888"/>
              <a:ext cx="1341120" cy="744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 descr="d4s.jp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858148" y="152720"/>
              <a:ext cx="1044000" cy="756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19672" y="147666"/>
              <a:ext cx="66967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BANGALORE TECHNOLOGICAL INSTITUTE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sz="2000" b="1" dirty="0">
                  <a:solidFill>
                    <a:srgbClr val="FFFF00"/>
                  </a:solidFill>
                </a:rPr>
                <a:t>Department of Computer Science  &amp; Engineering</a:t>
              </a:r>
              <a:r>
                <a:rPr lang="en-US" sz="2300" b="1" dirty="0">
                  <a:solidFill>
                    <a:srgbClr val="FFFF00"/>
                  </a:solidFill>
                </a:rPr>
                <a:t/>
              </a:r>
              <a:br>
                <a:rPr lang="en-US" sz="2300" b="1" dirty="0">
                  <a:solidFill>
                    <a:srgbClr val="FFFF00"/>
                  </a:solidFill>
                </a:rPr>
              </a:br>
              <a:endParaRPr lang="en-IN" sz="2300" dirty="0"/>
            </a:p>
          </p:txBody>
        </p:sp>
        <p:sp>
          <p:nvSpPr>
            <p:cNvPr id="11" name="AutoShape 2" descr="Lamborghini Png PNG Imag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" t="54200" r="6914" b="4851"/>
          <a:stretch/>
        </p:blipFill>
        <p:spPr>
          <a:xfrm>
            <a:off x="1520631" y="2276872"/>
            <a:ext cx="6703373" cy="43571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5656" y="1723195"/>
            <a:ext cx="13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Sale Table:-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122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144463"/>
            <a:ext cx="9144000" cy="1353958"/>
            <a:chOff x="0" y="-144463"/>
            <a:chExt cx="9144000" cy="1353958"/>
          </a:xfrm>
        </p:grpSpPr>
        <p:sp>
          <p:nvSpPr>
            <p:cNvPr id="5" name="Rectangle 4"/>
            <p:cNvSpPr/>
            <p:nvPr/>
          </p:nvSpPr>
          <p:spPr>
            <a:xfrm>
              <a:off x="0" y="761"/>
              <a:ext cx="9144000" cy="1031083"/>
            </a:xfrm>
            <a:prstGeom prst="rect">
              <a:avLst/>
            </a:prstGeom>
            <a:solidFill>
              <a:srgbClr val="0837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Picture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3888"/>
              <a:ext cx="1341120" cy="744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d4s.jp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858148" y="152720"/>
              <a:ext cx="1044000" cy="7560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619672" y="147666"/>
              <a:ext cx="66967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BANGALORE TECHNOLOGICAL INSTITUTE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sz="2000" b="1" dirty="0">
                  <a:solidFill>
                    <a:srgbClr val="FFFF00"/>
                  </a:solidFill>
                </a:rPr>
                <a:t>Department of Computer Science  &amp; Engineering</a:t>
              </a:r>
              <a:r>
                <a:rPr lang="en-US" sz="2300" b="1" dirty="0">
                  <a:solidFill>
                    <a:srgbClr val="FFFF00"/>
                  </a:solidFill>
                </a:rPr>
                <a:t/>
              </a:r>
              <a:br>
                <a:rPr lang="en-US" sz="2300" b="1" dirty="0">
                  <a:solidFill>
                    <a:srgbClr val="FFFF00"/>
                  </a:solidFill>
                </a:rPr>
              </a:br>
              <a:endParaRPr lang="en-IN" sz="2300" dirty="0"/>
            </a:p>
          </p:txBody>
        </p:sp>
        <p:sp>
          <p:nvSpPr>
            <p:cNvPr id="9" name="AutoShape 2" descr="Lamborghini Png PNG Imag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t="6951" r="8400" b="61550"/>
          <a:stretch/>
        </p:blipFill>
        <p:spPr>
          <a:xfrm>
            <a:off x="1119064" y="2708920"/>
            <a:ext cx="6905871" cy="35720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19064" y="2060848"/>
            <a:ext cx="14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Seller Table:-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880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052736"/>
            <a:ext cx="7765322" cy="970450"/>
          </a:xfrm>
        </p:spPr>
        <p:txBody>
          <a:bodyPr/>
          <a:lstStyle/>
          <a:p>
            <a:r>
              <a:rPr lang="en-IN" dirty="0" smtClean="0"/>
              <a:t>Screen Layouts:-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144463"/>
            <a:ext cx="9144000" cy="1353958"/>
            <a:chOff x="0" y="-144463"/>
            <a:chExt cx="9144000" cy="1353958"/>
          </a:xfrm>
        </p:grpSpPr>
        <p:sp>
          <p:nvSpPr>
            <p:cNvPr id="4" name="Rectangle 3"/>
            <p:cNvSpPr/>
            <p:nvPr/>
          </p:nvSpPr>
          <p:spPr>
            <a:xfrm>
              <a:off x="0" y="761"/>
              <a:ext cx="9144000" cy="1031083"/>
            </a:xfrm>
            <a:prstGeom prst="rect">
              <a:avLst/>
            </a:prstGeom>
            <a:solidFill>
              <a:srgbClr val="0837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" name="Picture 4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3888"/>
              <a:ext cx="1341120" cy="744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 descr="d4s.jp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858148" y="152720"/>
              <a:ext cx="1044000" cy="756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619672" y="147666"/>
              <a:ext cx="66967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BANGALORE TECHNOLOGICAL INSTITUTE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sz="2000" b="1" dirty="0">
                  <a:solidFill>
                    <a:srgbClr val="FFFF00"/>
                  </a:solidFill>
                </a:rPr>
                <a:t>Department of Computer Science  &amp; Engineering</a:t>
              </a:r>
              <a:r>
                <a:rPr lang="en-US" sz="2300" b="1" dirty="0">
                  <a:solidFill>
                    <a:srgbClr val="FFFF00"/>
                  </a:solidFill>
                </a:rPr>
                <a:t/>
              </a:r>
              <a:br>
                <a:rPr lang="en-US" sz="2300" b="1" dirty="0">
                  <a:solidFill>
                    <a:srgbClr val="FFFF00"/>
                  </a:solidFill>
                </a:rPr>
              </a:br>
              <a:endParaRPr lang="en-IN" sz="2300" dirty="0"/>
            </a:p>
          </p:txBody>
        </p:sp>
        <p:sp>
          <p:nvSpPr>
            <p:cNvPr id="8" name="AutoShape 2" descr="Lamborghini Png PNG Imag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2" b="3801"/>
          <a:stretch/>
        </p:blipFill>
        <p:spPr>
          <a:xfrm>
            <a:off x="687780" y="2780928"/>
            <a:ext cx="7307955" cy="36831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346" y="2204864"/>
            <a:ext cx="142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Login Page:-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757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44463"/>
            <a:ext cx="9144000" cy="1353958"/>
            <a:chOff x="0" y="-144463"/>
            <a:chExt cx="9144000" cy="1353958"/>
          </a:xfrm>
        </p:grpSpPr>
        <p:sp>
          <p:nvSpPr>
            <p:cNvPr id="3" name="Rectangle 2"/>
            <p:cNvSpPr/>
            <p:nvPr/>
          </p:nvSpPr>
          <p:spPr>
            <a:xfrm>
              <a:off x="0" y="761"/>
              <a:ext cx="9144000" cy="1031083"/>
            </a:xfrm>
            <a:prstGeom prst="rect">
              <a:avLst/>
            </a:prstGeom>
            <a:solidFill>
              <a:srgbClr val="0837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" name="Picture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3888"/>
              <a:ext cx="1341120" cy="744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d4s.jp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858148" y="152720"/>
              <a:ext cx="1044000" cy="756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619672" y="147666"/>
              <a:ext cx="66967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BANGALORE TECHNOLOGICAL INSTITUTE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sz="2000" b="1" dirty="0">
                  <a:solidFill>
                    <a:srgbClr val="FFFF00"/>
                  </a:solidFill>
                </a:rPr>
                <a:t>Department of Computer Science  &amp; Engineering</a:t>
              </a:r>
              <a:r>
                <a:rPr lang="en-US" sz="2300" b="1" dirty="0">
                  <a:solidFill>
                    <a:srgbClr val="FFFF00"/>
                  </a:solidFill>
                </a:rPr>
                <a:t/>
              </a:r>
              <a:br>
                <a:rPr lang="en-US" sz="2300" b="1" dirty="0">
                  <a:solidFill>
                    <a:srgbClr val="FFFF00"/>
                  </a:solidFill>
                </a:rPr>
              </a:br>
              <a:endParaRPr lang="en-IN" sz="2300" dirty="0"/>
            </a:p>
          </p:txBody>
        </p:sp>
        <p:sp>
          <p:nvSpPr>
            <p:cNvPr id="7" name="AutoShape 2" descr="Lamborghini Png PNG Imag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5201"/>
          <a:stretch/>
        </p:blipFill>
        <p:spPr>
          <a:xfrm>
            <a:off x="429543" y="2492896"/>
            <a:ext cx="8117633" cy="3963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0375" y="1945913"/>
            <a:ext cx="164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Sign Up Page:-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50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44463"/>
            <a:ext cx="9144000" cy="1353958"/>
            <a:chOff x="0" y="-144463"/>
            <a:chExt cx="9144000" cy="1353958"/>
          </a:xfrm>
        </p:grpSpPr>
        <p:sp>
          <p:nvSpPr>
            <p:cNvPr id="3" name="Rectangle 2"/>
            <p:cNvSpPr/>
            <p:nvPr/>
          </p:nvSpPr>
          <p:spPr>
            <a:xfrm>
              <a:off x="0" y="761"/>
              <a:ext cx="9144000" cy="1031083"/>
            </a:xfrm>
            <a:prstGeom prst="rect">
              <a:avLst/>
            </a:prstGeom>
            <a:solidFill>
              <a:srgbClr val="0837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" name="Picture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3888"/>
              <a:ext cx="1341120" cy="744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d4s.jp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858148" y="152720"/>
              <a:ext cx="1044000" cy="756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619672" y="147666"/>
              <a:ext cx="66967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BANGALORE TECHNOLOGICAL INSTITUTE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sz="2000" b="1" dirty="0">
                  <a:solidFill>
                    <a:srgbClr val="FFFF00"/>
                  </a:solidFill>
                </a:rPr>
                <a:t>Department of Computer Science  &amp; Engineering</a:t>
              </a:r>
              <a:r>
                <a:rPr lang="en-US" sz="2300" b="1" dirty="0">
                  <a:solidFill>
                    <a:srgbClr val="FFFF00"/>
                  </a:solidFill>
                </a:rPr>
                <a:t/>
              </a:r>
              <a:br>
                <a:rPr lang="en-US" sz="2300" b="1" dirty="0">
                  <a:solidFill>
                    <a:srgbClr val="FFFF00"/>
                  </a:solidFill>
                </a:rPr>
              </a:br>
              <a:endParaRPr lang="en-IN" sz="2300" dirty="0"/>
            </a:p>
          </p:txBody>
        </p:sp>
        <p:sp>
          <p:nvSpPr>
            <p:cNvPr id="7" name="AutoShape 2" descr="Lamborghini Png PNG Imag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93167" y="1372622"/>
            <a:ext cx="138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Seller Page:-</a:t>
            </a:r>
            <a:endParaRPr lang="en-I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905081"/>
            <a:ext cx="8188402" cy="46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8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44463"/>
            <a:ext cx="9144000" cy="1353958"/>
            <a:chOff x="0" y="-144463"/>
            <a:chExt cx="9144000" cy="1353958"/>
          </a:xfrm>
        </p:grpSpPr>
        <p:sp>
          <p:nvSpPr>
            <p:cNvPr id="3" name="Rectangle 2"/>
            <p:cNvSpPr/>
            <p:nvPr/>
          </p:nvSpPr>
          <p:spPr>
            <a:xfrm>
              <a:off x="0" y="761"/>
              <a:ext cx="9144000" cy="1031083"/>
            </a:xfrm>
            <a:prstGeom prst="rect">
              <a:avLst/>
            </a:prstGeom>
            <a:solidFill>
              <a:srgbClr val="0837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" name="Picture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3888"/>
              <a:ext cx="1341120" cy="744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d4s.jp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858148" y="152720"/>
              <a:ext cx="1044000" cy="756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619672" y="147666"/>
              <a:ext cx="66967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BANGALORE TECHNOLOGICAL INSTITUTE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sz="2000" b="1" dirty="0">
                  <a:solidFill>
                    <a:srgbClr val="FFFF00"/>
                  </a:solidFill>
                </a:rPr>
                <a:t>Department of Computer Science  &amp; Engineering</a:t>
              </a:r>
              <a:r>
                <a:rPr lang="en-US" sz="2300" b="1" dirty="0">
                  <a:solidFill>
                    <a:srgbClr val="FFFF00"/>
                  </a:solidFill>
                </a:rPr>
                <a:t/>
              </a:r>
              <a:br>
                <a:rPr lang="en-US" sz="2300" b="1" dirty="0">
                  <a:solidFill>
                    <a:srgbClr val="FFFF00"/>
                  </a:solidFill>
                </a:rPr>
              </a:br>
              <a:endParaRPr lang="en-IN" sz="2300" dirty="0"/>
            </a:p>
          </p:txBody>
        </p:sp>
        <p:sp>
          <p:nvSpPr>
            <p:cNvPr id="7" name="AutoShape 2" descr="Lamborghini Png PNG Imag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07975" y="1315175"/>
            <a:ext cx="180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Customer Page:-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6" y="1844824"/>
            <a:ext cx="8424936" cy="473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2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44463"/>
            <a:ext cx="9144000" cy="1353958"/>
            <a:chOff x="0" y="-144463"/>
            <a:chExt cx="9144000" cy="1353958"/>
          </a:xfrm>
        </p:grpSpPr>
        <p:sp>
          <p:nvSpPr>
            <p:cNvPr id="3" name="Rectangle 2"/>
            <p:cNvSpPr/>
            <p:nvPr/>
          </p:nvSpPr>
          <p:spPr>
            <a:xfrm>
              <a:off x="0" y="761"/>
              <a:ext cx="9144000" cy="1031083"/>
            </a:xfrm>
            <a:prstGeom prst="rect">
              <a:avLst/>
            </a:prstGeom>
            <a:solidFill>
              <a:srgbClr val="0837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" name="Picture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3888"/>
              <a:ext cx="1341120" cy="744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d4s.jp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858148" y="152720"/>
              <a:ext cx="1044000" cy="756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619672" y="147666"/>
              <a:ext cx="66967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BANGALORE TECHNOLOGICAL INSTITUTE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sz="2000" b="1" dirty="0">
                  <a:solidFill>
                    <a:srgbClr val="FFFF00"/>
                  </a:solidFill>
                </a:rPr>
                <a:t>Department of Computer Science  &amp; Engineering</a:t>
              </a:r>
              <a:r>
                <a:rPr lang="en-US" sz="2300" b="1" dirty="0">
                  <a:solidFill>
                    <a:srgbClr val="FFFF00"/>
                  </a:solidFill>
                </a:rPr>
                <a:t/>
              </a:r>
              <a:br>
                <a:rPr lang="en-US" sz="2300" b="1" dirty="0">
                  <a:solidFill>
                    <a:srgbClr val="FFFF00"/>
                  </a:solidFill>
                </a:rPr>
              </a:br>
              <a:endParaRPr lang="en-IN" sz="2300" dirty="0"/>
            </a:p>
          </p:txBody>
        </p:sp>
        <p:sp>
          <p:nvSpPr>
            <p:cNvPr id="7" name="AutoShape 2" descr="Lamborghini Png PNG Imag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07975" y="1315747"/>
            <a:ext cx="1617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Product Page:-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11" y="1791331"/>
            <a:ext cx="8250505" cy="464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2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44463"/>
            <a:ext cx="9144000" cy="1353958"/>
            <a:chOff x="0" y="-144463"/>
            <a:chExt cx="9144000" cy="1353958"/>
          </a:xfrm>
        </p:grpSpPr>
        <p:sp>
          <p:nvSpPr>
            <p:cNvPr id="3" name="Rectangle 2"/>
            <p:cNvSpPr/>
            <p:nvPr/>
          </p:nvSpPr>
          <p:spPr>
            <a:xfrm>
              <a:off x="0" y="761"/>
              <a:ext cx="9144000" cy="1031083"/>
            </a:xfrm>
            <a:prstGeom prst="rect">
              <a:avLst/>
            </a:prstGeom>
            <a:solidFill>
              <a:srgbClr val="0837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" name="Picture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3888"/>
              <a:ext cx="1341120" cy="744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d4s.jp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858148" y="152720"/>
              <a:ext cx="1044000" cy="756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619672" y="147666"/>
              <a:ext cx="66967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BANGALORE TECHNOLOGICAL INSTITUTE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sz="2000" b="1" dirty="0">
                  <a:solidFill>
                    <a:srgbClr val="FFFF00"/>
                  </a:solidFill>
                </a:rPr>
                <a:t>Department of Computer Science  &amp; Engineering</a:t>
              </a:r>
              <a:r>
                <a:rPr lang="en-US" sz="2300" b="1" dirty="0">
                  <a:solidFill>
                    <a:srgbClr val="FFFF00"/>
                  </a:solidFill>
                </a:rPr>
                <a:t/>
              </a:r>
              <a:br>
                <a:rPr lang="en-US" sz="2300" b="1" dirty="0">
                  <a:solidFill>
                    <a:srgbClr val="FFFF00"/>
                  </a:solidFill>
                </a:rPr>
              </a:br>
              <a:endParaRPr lang="en-IN" sz="2300" dirty="0"/>
            </a:p>
          </p:txBody>
        </p:sp>
        <p:sp>
          <p:nvSpPr>
            <p:cNvPr id="7" name="AutoShape 2" descr="Lamborghini Png PNG Imag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07975" y="1315747"/>
            <a:ext cx="178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Inventory Page:-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791331"/>
            <a:ext cx="8277192" cy="46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5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1162406"/>
            <a:ext cx="7765322" cy="970450"/>
          </a:xfrm>
        </p:spPr>
        <p:txBody>
          <a:bodyPr/>
          <a:lstStyle/>
          <a:p>
            <a:r>
              <a:rPr lang="en-US" dirty="0" smtClean="0"/>
              <a:t>Introduction:-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250569"/>
            <a:ext cx="7765322" cy="4058751"/>
          </a:xfrm>
        </p:spPr>
        <p:txBody>
          <a:bodyPr>
            <a:normAutofit/>
          </a:bodyPr>
          <a:lstStyle/>
          <a:p>
            <a:pPr marL="450000" lvl="1" indent="0">
              <a:buNone/>
            </a:pPr>
            <a:r>
              <a:rPr lang="en-US" dirty="0">
                <a:effectLst/>
              </a:rPr>
              <a:t>The Main aim of Store management Mini DBMS project </a:t>
            </a:r>
            <a:r>
              <a:rPr lang="en-US" dirty="0" smtClean="0">
                <a:effectLst/>
              </a:rPr>
              <a:t>are:-</a:t>
            </a:r>
          </a:p>
          <a:p>
            <a:pPr lvl="1"/>
            <a:r>
              <a:rPr lang="en-US" dirty="0" smtClean="0">
                <a:effectLst/>
              </a:rPr>
              <a:t>To keep track of </a:t>
            </a:r>
            <a:r>
              <a:rPr lang="en-US" b="1" u="sng" dirty="0" smtClean="0">
                <a:effectLst/>
              </a:rPr>
              <a:t>seller</a:t>
            </a:r>
          </a:p>
          <a:p>
            <a:pPr lvl="1"/>
            <a:r>
              <a:rPr lang="en-US" dirty="0">
                <a:effectLst/>
              </a:rPr>
              <a:t>To keep track of </a:t>
            </a:r>
            <a:r>
              <a:rPr lang="en-US" b="1" u="sng" dirty="0" smtClean="0">
                <a:effectLst/>
              </a:rPr>
              <a:t>customer</a:t>
            </a:r>
          </a:p>
          <a:p>
            <a:pPr lvl="1"/>
            <a:r>
              <a:rPr lang="en-US" dirty="0">
                <a:effectLst/>
              </a:rPr>
              <a:t>To keep track of </a:t>
            </a:r>
            <a:r>
              <a:rPr lang="en-US" b="1" u="sng" dirty="0" smtClean="0">
                <a:effectLst/>
              </a:rPr>
              <a:t>purchased items</a:t>
            </a:r>
          </a:p>
          <a:p>
            <a:pPr lvl="1"/>
            <a:r>
              <a:rPr lang="en-US" dirty="0">
                <a:effectLst/>
              </a:rPr>
              <a:t>To keep track of </a:t>
            </a:r>
            <a:r>
              <a:rPr lang="en-US" b="1" u="sng" dirty="0" smtClean="0">
                <a:effectLst/>
              </a:rPr>
              <a:t>sale of item</a:t>
            </a:r>
            <a:endParaRPr lang="en-US" b="1" u="sng" dirty="0">
              <a:effectLst/>
            </a:endParaRPr>
          </a:p>
          <a:p>
            <a:pPr lvl="1"/>
            <a:r>
              <a:rPr lang="en-US" dirty="0">
                <a:effectLst/>
              </a:rPr>
              <a:t>The project starts by creating a seller, then a customer, purchase some products from seller (dealer) and note the changes to inventory, The purchased goods can be modified later which demonstrates the update functionality of project. Finally we can record a sale and note the changes to product quantity in inventory page.</a:t>
            </a:r>
            <a:endParaRPr lang="en-IN" dirty="0"/>
          </a:p>
          <a:p>
            <a:pPr lvl="1"/>
            <a:endParaRPr lang="en-US" dirty="0">
              <a:effectLst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-144463"/>
            <a:ext cx="9144000" cy="1353958"/>
            <a:chOff x="0" y="-144463"/>
            <a:chExt cx="9144000" cy="1353958"/>
          </a:xfrm>
        </p:grpSpPr>
        <p:sp>
          <p:nvSpPr>
            <p:cNvPr id="5" name="Rectangle 4"/>
            <p:cNvSpPr/>
            <p:nvPr/>
          </p:nvSpPr>
          <p:spPr>
            <a:xfrm>
              <a:off x="0" y="761"/>
              <a:ext cx="9144000" cy="1031083"/>
            </a:xfrm>
            <a:prstGeom prst="rect">
              <a:avLst/>
            </a:prstGeom>
            <a:solidFill>
              <a:srgbClr val="0837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Picture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3888"/>
              <a:ext cx="1341120" cy="744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d4s.jp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858148" y="152720"/>
              <a:ext cx="1044000" cy="7560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619672" y="147666"/>
              <a:ext cx="66967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BANGALORE TECHNOLOGICAL INSTITUTE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sz="2000" b="1" dirty="0">
                  <a:solidFill>
                    <a:srgbClr val="FFFF00"/>
                  </a:solidFill>
                </a:rPr>
                <a:t>Department of Computer Science  &amp; Engineering</a:t>
              </a:r>
              <a:r>
                <a:rPr lang="en-US" sz="2300" b="1" dirty="0">
                  <a:solidFill>
                    <a:srgbClr val="FFFF00"/>
                  </a:solidFill>
                </a:rPr>
                <a:t/>
              </a:r>
              <a:br>
                <a:rPr lang="en-US" sz="2300" b="1" dirty="0">
                  <a:solidFill>
                    <a:srgbClr val="FFFF00"/>
                  </a:solidFill>
                </a:rPr>
              </a:br>
              <a:endParaRPr lang="en-IN" sz="2300" dirty="0"/>
            </a:p>
          </p:txBody>
        </p:sp>
        <p:sp>
          <p:nvSpPr>
            <p:cNvPr id="9" name="AutoShape 2" descr="Lamborghini Png PNG Imag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68882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44463"/>
            <a:ext cx="9144000" cy="1353958"/>
            <a:chOff x="0" y="-144463"/>
            <a:chExt cx="9144000" cy="1353958"/>
          </a:xfrm>
        </p:grpSpPr>
        <p:sp>
          <p:nvSpPr>
            <p:cNvPr id="3" name="Rectangle 2"/>
            <p:cNvSpPr/>
            <p:nvPr/>
          </p:nvSpPr>
          <p:spPr>
            <a:xfrm>
              <a:off x="0" y="761"/>
              <a:ext cx="9144000" cy="1031083"/>
            </a:xfrm>
            <a:prstGeom prst="rect">
              <a:avLst/>
            </a:prstGeom>
            <a:solidFill>
              <a:srgbClr val="0837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" name="Picture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3888"/>
              <a:ext cx="1341120" cy="744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d4s.jp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858148" y="152720"/>
              <a:ext cx="1044000" cy="756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619672" y="147666"/>
              <a:ext cx="66967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BANGALORE TECHNOLOGICAL INSTITUTE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sz="2000" b="1" dirty="0">
                  <a:solidFill>
                    <a:srgbClr val="FFFF00"/>
                  </a:solidFill>
                </a:rPr>
                <a:t>Department of Computer Science  &amp; Engineering</a:t>
              </a:r>
              <a:r>
                <a:rPr lang="en-US" sz="2300" b="1" dirty="0">
                  <a:solidFill>
                    <a:srgbClr val="FFFF00"/>
                  </a:solidFill>
                </a:rPr>
                <a:t/>
              </a:r>
              <a:br>
                <a:rPr lang="en-US" sz="2300" b="1" dirty="0">
                  <a:solidFill>
                    <a:srgbClr val="FFFF00"/>
                  </a:solidFill>
                </a:rPr>
              </a:br>
              <a:endParaRPr lang="en-IN" sz="2300" dirty="0"/>
            </a:p>
          </p:txBody>
        </p:sp>
        <p:sp>
          <p:nvSpPr>
            <p:cNvPr id="7" name="AutoShape 2" descr="Lamborghini Png PNG Imag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60375" y="1290747"/>
            <a:ext cx="138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Sale Page:-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859876"/>
            <a:ext cx="8172400" cy="45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44463"/>
            <a:ext cx="9144000" cy="1353958"/>
            <a:chOff x="0" y="-144463"/>
            <a:chExt cx="9144000" cy="1353958"/>
          </a:xfrm>
        </p:grpSpPr>
        <p:sp>
          <p:nvSpPr>
            <p:cNvPr id="3" name="Rectangle 2"/>
            <p:cNvSpPr/>
            <p:nvPr/>
          </p:nvSpPr>
          <p:spPr>
            <a:xfrm>
              <a:off x="0" y="761"/>
              <a:ext cx="9144000" cy="1031083"/>
            </a:xfrm>
            <a:prstGeom prst="rect">
              <a:avLst/>
            </a:prstGeom>
            <a:solidFill>
              <a:srgbClr val="0837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" name="Picture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3888"/>
              <a:ext cx="1341120" cy="744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d4s.jp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858148" y="152720"/>
              <a:ext cx="1044000" cy="756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619672" y="147666"/>
              <a:ext cx="66967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BANGALORE TECHNOLOGICAL INSTITUTE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sz="2000" b="1" dirty="0">
                  <a:solidFill>
                    <a:srgbClr val="FFFF00"/>
                  </a:solidFill>
                </a:rPr>
                <a:t>Department of Computer Science  &amp; Engineering</a:t>
              </a:r>
              <a:r>
                <a:rPr lang="en-US" sz="2300" b="1" dirty="0">
                  <a:solidFill>
                    <a:srgbClr val="FFFF00"/>
                  </a:solidFill>
                </a:rPr>
                <a:t/>
              </a:r>
              <a:br>
                <a:rPr lang="en-US" sz="2300" b="1" dirty="0">
                  <a:solidFill>
                    <a:srgbClr val="FFFF00"/>
                  </a:solidFill>
                </a:rPr>
              </a:br>
              <a:endParaRPr lang="en-IN" sz="2300" dirty="0"/>
            </a:p>
          </p:txBody>
        </p:sp>
        <p:sp>
          <p:nvSpPr>
            <p:cNvPr id="7" name="AutoShape 2" descr="Lamborghini Png PNG Imag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07975" y="1315747"/>
            <a:ext cx="178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Inventory Page:-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9" y="1812224"/>
            <a:ext cx="8316416" cy="467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5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052736"/>
            <a:ext cx="7765322" cy="970450"/>
          </a:xfrm>
        </p:spPr>
        <p:txBody>
          <a:bodyPr/>
          <a:lstStyle/>
          <a:p>
            <a:r>
              <a:rPr lang="en-IN" dirty="0" smtClean="0"/>
              <a:t>Conclusion:-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2250569"/>
            <a:ext cx="7765322" cy="4058751"/>
          </a:xfrm>
        </p:spPr>
        <p:txBody>
          <a:bodyPr/>
          <a:lstStyle/>
          <a:p>
            <a:r>
              <a:rPr lang="en-IN" dirty="0" smtClean="0"/>
              <a:t>The purpose of this project is to </a:t>
            </a:r>
            <a:r>
              <a:rPr lang="en-IN" b="1" u="sng" dirty="0" smtClean="0"/>
              <a:t>overcome the written sale books</a:t>
            </a:r>
            <a:r>
              <a:rPr lang="en-IN" dirty="0" smtClean="0"/>
              <a:t>.</a:t>
            </a:r>
          </a:p>
          <a:p>
            <a:r>
              <a:rPr lang="en-US" dirty="0" smtClean="0">
                <a:effectLst/>
              </a:rPr>
              <a:t>Our </a:t>
            </a:r>
            <a:r>
              <a:rPr lang="en-US" dirty="0">
                <a:effectLst/>
              </a:rPr>
              <a:t>Project, "Store Management System" is an idea that will </a:t>
            </a:r>
            <a:r>
              <a:rPr lang="en-US" b="1" u="sng" dirty="0" smtClean="0">
                <a:effectLst/>
              </a:rPr>
              <a:t>uplift </a:t>
            </a:r>
            <a:r>
              <a:rPr lang="en-US" b="1" u="sng" dirty="0">
                <a:effectLst/>
              </a:rPr>
              <a:t>the power concept of inventory management</a:t>
            </a:r>
            <a:r>
              <a:rPr lang="en-US" dirty="0">
                <a:effectLst/>
              </a:rPr>
              <a:t>, invoice generation, customer management, and </a:t>
            </a:r>
            <a:r>
              <a:rPr lang="en-US" dirty="0" smtClean="0">
                <a:effectLst/>
              </a:rPr>
              <a:t>seller </a:t>
            </a:r>
            <a:r>
              <a:rPr lang="en-US" dirty="0">
                <a:effectLst/>
              </a:rPr>
              <a:t>management. Our web app can do a lot of </a:t>
            </a:r>
            <a:r>
              <a:rPr lang="en-US" dirty="0" smtClean="0">
                <a:effectLst/>
              </a:rPr>
              <a:t>benefits </a:t>
            </a:r>
            <a:r>
              <a:rPr lang="en-US" dirty="0">
                <a:effectLst/>
              </a:rPr>
              <a:t>to everyone who will use it</a:t>
            </a:r>
            <a:r>
              <a:rPr lang="en-US" dirty="0" smtClean="0">
                <a:effectLst/>
              </a:rPr>
              <a:t>.</a:t>
            </a:r>
          </a:p>
          <a:p>
            <a:r>
              <a:rPr lang="en-US" dirty="0"/>
              <a:t> to conclude that the Store Management System can lead to an error-free, secure, reliable, and fast management system with a user-friendly interface.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68" y="4509120"/>
            <a:ext cx="2228132" cy="22768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-144463"/>
            <a:ext cx="9144000" cy="1353958"/>
            <a:chOff x="0" y="-144463"/>
            <a:chExt cx="9144000" cy="1353958"/>
          </a:xfrm>
        </p:grpSpPr>
        <p:sp>
          <p:nvSpPr>
            <p:cNvPr id="6" name="Rectangle 5"/>
            <p:cNvSpPr/>
            <p:nvPr/>
          </p:nvSpPr>
          <p:spPr>
            <a:xfrm>
              <a:off x="0" y="761"/>
              <a:ext cx="9144000" cy="1031083"/>
            </a:xfrm>
            <a:prstGeom prst="rect">
              <a:avLst/>
            </a:prstGeom>
            <a:solidFill>
              <a:srgbClr val="0837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7" name="Picture 6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3888"/>
              <a:ext cx="1341120" cy="744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 descr="d4s.jpg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858148" y="152720"/>
              <a:ext cx="1044000" cy="756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619672" y="147666"/>
              <a:ext cx="66967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BANGALORE TECHNOLOGICAL INSTITUTE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sz="2000" b="1" dirty="0">
                  <a:solidFill>
                    <a:srgbClr val="FFFF00"/>
                  </a:solidFill>
                </a:rPr>
                <a:t>Department of Computer Science  &amp; Engineering</a:t>
              </a:r>
              <a:r>
                <a:rPr lang="en-US" sz="2300" b="1" dirty="0">
                  <a:solidFill>
                    <a:srgbClr val="FFFF00"/>
                  </a:solidFill>
                </a:rPr>
                <a:t/>
              </a:r>
              <a:br>
                <a:rPr lang="en-US" sz="2300" b="1" dirty="0">
                  <a:solidFill>
                    <a:srgbClr val="FFFF00"/>
                  </a:solidFill>
                </a:rPr>
              </a:br>
              <a:endParaRPr lang="en-IN" sz="2300" dirty="0"/>
            </a:p>
          </p:txBody>
        </p:sp>
        <p:sp>
          <p:nvSpPr>
            <p:cNvPr id="10" name="AutoShape 2" descr="Lamborghini Png PNG Imag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577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090398"/>
            <a:ext cx="7765322" cy="9704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Software &amp; Hardware Requirements:-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2322577"/>
            <a:ext cx="7765322" cy="4058751"/>
          </a:xfrm>
        </p:spPr>
        <p:txBody>
          <a:bodyPr/>
          <a:lstStyle/>
          <a:p>
            <a:pPr fontAlgn="base"/>
            <a:r>
              <a:rPr lang="en-IN" dirty="0">
                <a:effectLst/>
              </a:rPr>
              <a:t>Operating system : Windows XP/7/10.</a:t>
            </a:r>
          </a:p>
          <a:p>
            <a:pPr fontAlgn="base"/>
            <a:r>
              <a:rPr lang="en-IN" dirty="0">
                <a:effectLst/>
              </a:rPr>
              <a:t>Coding Language : </a:t>
            </a:r>
            <a:r>
              <a:rPr lang="en-IN" dirty="0" smtClean="0">
                <a:effectLst/>
              </a:rPr>
              <a:t>FLASK/HTML/CSS/JavaScript</a:t>
            </a:r>
            <a:endParaRPr lang="en-IN" dirty="0">
              <a:effectLst/>
            </a:endParaRPr>
          </a:p>
          <a:p>
            <a:pPr fontAlgn="base"/>
            <a:r>
              <a:rPr lang="en-IN" dirty="0">
                <a:effectLst/>
              </a:rPr>
              <a:t>Tool : </a:t>
            </a:r>
            <a:r>
              <a:rPr lang="en-IN" dirty="0" smtClean="0">
                <a:effectLst/>
              </a:rPr>
              <a:t>VS Code/XAMPP</a:t>
            </a:r>
            <a:endParaRPr lang="en-IN" dirty="0">
              <a:effectLst/>
            </a:endParaRPr>
          </a:p>
          <a:p>
            <a:pPr fontAlgn="base"/>
            <a:r>
              <a:rPr lang="en-IN" dirty="0">
                <a:effectLst/>
              </a:rPr>
              <a:t>Database : </a:t>
            </a:r>
            <a:r>
              <a:rPr lang="en-IN" dirty="0" smtClean="0">
                <a:effectLst/>
              </a:rPr>
              <a:t>MYSQL</a:t>
            </a:r>
          </a:p>
          <a:p>
            <a:pPr fontAlgn="base"/>
            <a:r>
              <a:rPr lang="en-IN" dirty="0" smtClean="0">
                <a:effectLst/>
              </a:rPr>
              <a:t>Frontend: HTML/CSS</a:t>
            </a:r>
          </a:p>
          <a:p>
            <a:pPr fontAlgn="base"/>
            <a:r>
              <a:rPr lang="en-IN" dirty="0" smtClean="0">
                <a:effectLst/>
              </a:rPr>
              <a:t>Backend: FLASK</a:t>
            </a:r>
            <a:endParaRPr lang="en-IN" dirty="0">
              <a:effectLst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-144463"/>
            <a:ext cx="9144000" cy="1353958"/>
            <a:chOff x="0" y="-144463"/>
            <a:chExt cx="9144000" cy="1353958"/>
          </a:xfrm>
        </p:grpSpPr>
        <p:sp>
          <p:nvSpPr>
            <p:cNvPr id="5" name="Rectangle 4"/>
            <p:cNvSpPr/>
            <p:nvPr/>
          </p:nvSpPr>
          <p:spPr>
            <a:xfrm>
              <a:off x="0" y="761"/>
              <a:ext cx="9144000" cy="1031083"/>
            </a:xfrm>
            <a:prstGeom prst="rect">
              <a:avLst/>
            </a:prstGeom>
            <a:solidFill>
              <a:srgbClr val="0837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Picture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3888"/>
              <a:ext cx="1341120" cy="744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d4s.jp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858148" y="152720"/>
              <a:ext cx="1044000" cy="7560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619672" y="147666"/>
              <a:ext cx="66967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BANGALORE TECHNOLOGICAL INSTITUTE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sz="2000" b="1" dirty="0">
                  <a:solidFill>
                    <a:srgbClr val="FFFF00"/>
                  </a:solidFill>
                </a:rPr>
                <a:t>Department of Computer Science  &amp; Engineering</a:t>
              </a:r>
              <a:r>
                <a:rPr lang="en-US" sz="2300" b="1" dirty="0">
                  <a:solidFill>
                    <a:srgbClr val="FFFF00"/>
                  </a:solidFill>
                </a:rPr>
                <a:t/>
              </a:r>
              <a:br>
                <a:rPr lang="en-US" sz="2300" b="1" dirty="0">
                  <a:solidFill>
                    <a:srgbClr val="FFFF00"/>
                  </a:solidFill>
                </a:rPr>
              </a:br>
              <a:endParaRPr lang="en-IN" sz="2300" dirty="0"/>
            </a:p>
          </p:txBody>
        </p:sp>
        <p:sp>
          <p:nvSpPr>
            <p:cNvPr id="9" name="AutoShape 2" descr="Lamborghini Png PNG Imag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58101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090398"/>
            <a:ext cx="7765322" cy="970450"/>
          </a:xfrm>
        </p:spPr>
        <p:txBody>
          <a:bodyPr/>
          <a:lstStyle/>
          <a:p>
            <a:r>
              <a:rPr lang="en-IN" dirty="0"/>
              <a:t>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2322577"/>
            <a:ext cx="7765322" cy="4058751"/>
          </a:xfrm>
        </p:spPr>
        <p:txBody>
          <a:bodyPr>
            <a:normAutofit/>
          </a:bodyPr>
          <a:lstStyle/>
          <a:p>
            <a:pPr fontAlgn="base"/>
            <a:r>
              <a:rPr lang="en-US" dirty="0" smtClean="0">
                <a:effectLst/>
              </a:rPr>
              <a:t>Most commonly used method to keep updates of store is          </a:t>
            </a:r>
            <a:r>
              <a:rPr lang="en-US" b="1" u="sng" dirty="0" smtClean="0">
                <a:effectLst/>
              </a:rPr>
              <a:t>Hand written books</a:t>
            </a:r>
          </a:p>
          <a:p>
            <a:pPr fontAlgn="base"/>
            <a:endParaRPr lang="en-US" dirty="0" smtClean="0">
              <a:effectLst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-144463"/>
            <a:ext cx="9144000" cy="1353958"/>
            <a:chOff x="0" y="-144463"/>
            <a:chExt cx="9144000" cy="1353958"/>
          </a:xfrm>
        </p:grpSpPr>
        <p:sp>
          <p:nvSpPr>
            <p:cNvPr id="5" name="Rectangle 4"/>
            <p:cNvSpPr/>
            <p:nvPr/>
          </p:nvSpPr>
          <p:spPr>
            <a:xfrm>
              <a:off x="0" y="761"/>
              <a:ext cx="9144000" cy="1031083"/>
            </a:xfrm>
            <a:prstGeom prst="rect">
              <a:avLst/>
            </a:prstGeom>
            <a:solidFill>
              <a:srgbClr val="0837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Picture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3888"/>
              <a:ext cx="1341120" cy="744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d4s.jpg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858148" y="152720"/>
              <a:ext cx="1044000" cy="7560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619672" y="147666"/>
              <a:ext cx="66967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BANGALORE TECHNOLOGICAL INSTITUTE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sz="2000" b="1" dirty="0">
                  <a:solidFill>
                    <a:srgbClr val="FFFF00"/>
                  </a:solidFill>
                </a:rPr>
                <a:t>Department of Computer Science  &amp; Engineering</a:t>
              </a:r>
              <a:r>
                <a:rPr lang="en-US" sz="2300" b="1" dirty="0">
                  <a:solidFill>
                    <a:srgbClr val="FFFF00"/>
                  </a:solidFill>
                </a:rPr>
                <a:t/>
              </a:r>
              <a:br>
                <a:rPr lang="en-US" sz="2300" b="1" dirty="0">
                  <a:solidFill>
                    <a:srgbClr val="FFFF00"/>
                  </a:solidFill>
                </a:rPr>
              </a:br>
              <a:endParaRPr lang="en-IN" sz="2300" dirty="0"/>
            </a:p>
          </p:txBody>
        </p:sp>
        <p:sp>
          <p:nvSpPr>
            <p:cNvPr id="9" name="AutoShape 2" descr="Lamborghini Png PNG Imag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87553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090398"/>
            <a:ext cx="7765322" cy="970450"/>
          </a:xfrm>
        </p:spPr>
        <p:txBody>
          <a:bodyPr/>
          <a:lstStyle/>
          <a:p>
            <a:r>
              <a:rPr lang="en-IN" dirty="0"/>
              <a:t>Problems in 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2322577"/>
            <a:ext cx="7765322" cy="4058751"/>
          </a:xfrm>
        </p:spPr>
        <p:txBody>
          <a:bodyPr/>
          <a:lstStyle/>
          <a:p>
            <a:r>
              <a:rPr lang="en-US" dirty="0" smtClean="0">
                <a:effectLst/>
              </a:rPr>
              <a:t>Non-lasting Records</a:t>
            </a:r>
          </a:p>
          <a:p>
            <a:r>
              <a:rPr lang="en-US" dirty="0" smtClean="0">
                <a:effectLst/>
              </a:rPr>
              <a:t>Unclear </a:t>
            </a:r>
            <a:r>
              <a:rPr lang="en-US" dirty="0">
                <a:effectLst/>
              </a:rPr>
              <a:t>Communication</a:t>
            </a:r>
          </a:p>
          <a:p>
            <a:r>
              <a:rPr lang="en-US" dirty="0" smtClean="0">
                <a:effectLst/>
              </a:rPr>
              <a:t>Inadequate </a:t>
            </a:r>
            <a:r>
              <a:rPr lang="en-US" dirty="0">
                <a:effectLst/>
              </a:rPr>
              <a:t>Access</a:t>
            </a:r>
          </a:p>
          <a:p>
            <a:r>
              <a:rPr lang="en-US" dirty="0" smtClean="0">
                <a:effectLst/>
              </a:rPr>
              <a:t>Inefficient </a:t>
            </a:r>
            <a:r>
              <a:rPr lang="en-US" dirty="0">
                <a:effectLst/>
              </a:rPr>
              <a:t>Warehouse Management</a:t>
            </a:r>
          </a:p>
          <a:p>
            <a:r>
              <a:rPr lang="en-US" dirty="0" smtClean="0">
                <a:effectLst/>
              </a:rPr>
              <a:t>Overselling</a:t>
            </a:r>
            <a:endParaRPr lang="en-US" dirty="0">
              <a:effectLst/>
            </a:endParaRPr>
          </a:p>
          <a:p>
            <a:r>
              <a:rPr lang="en-US" dirty="0" smtClean="0">
                <a:effectLst/>
              </a:rPr>
              <a:t>Spoiled </a:t>
            </a:r>
            <a:r>
              <a:rPr lang="en-US" dirty="0">
                <a:effectLst/>
              </a:rPr>
              <a:t>Goods</a:t>
            </a:r>
            <a:endParaRPr lang="en-IN" dirty="0">
              <a:effectLst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-144463"/>
            <a:ext cx="9144000" cy="1353958"/>
            <a:chOff x="0" y="-144463"/>
            <a:chExt cx="9144000" cy="1353958"/>
          </a:xfrm>
        </p:grpSpPr>
        <p:sp>
          <p:nvSpPr>
            <p:cNvPr id="5" name="Rectangle 4"/>
            <p:cNvSpPr/>
            <p:nvPr/>
          </p:nvSpPr>
          <p:spPr>
            <a:xfrm>
              <a:off x="0" y="761"/>
              <a:ext cx="9144000" cy="1031083"/>
            </a:xfrm>
            <a:prstGeom prst="rect">
              <a:avLst/>
            </a:prstGeom>
            <a:solidFill>
              <a:srgbClr val="0837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Picture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3888"/>
              <a:ext cx="1341120" cy="744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d4s.jp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858148" y="152720"/>
              <a:ext cx="1044000" cy="7560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619672" y="147666"/>
              <a:ext cx="66967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BANGALORE TECHNOLOGICAL INSTITUTE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sz="2000" b="1" dirty="0">
                  <a:solidFill>
                    <a:srgbClr val="FFFF00"/>
                  </a:solidFill>
                </a:rPr>
                <a:t>Department of Computer Science  &amp; Engineering</a:t>
              </a:r>
              <a:r>
                <a:rPr lang="en-US" sz="2300" b="1" dirty="0">
                  <a:solidFill>
                    <a:srgbClr val="FFFF00"/>
                  </a:solidFill>
                </a:rPr>
                <a:t/>
              </a:r>
              <a:br>
                <a:rPr lang="en-US" sz="2300" b="1" dirty="0">
                  <a:solidFill>
                    <a:srgbClr val="FFFF00"/>
                  </a:solidFill>
                </a:rPr>
              </a:br>
              <a:endParaRPr lang="en-IN" sz="2300" dirty="0"/>
            </a:p>
          </p:txBody>
        </p:sp>
        <p:sp>
          <p:nvSpPr>
            <p:cNvPr id="9" name="AutoShape 2" descr="Lamborghini Png PNG Imag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6510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87624" y="1844824"/>
            <a:ext cx="6984776" cy="453650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27" y="874374"/>
            <a:ext cx="7765322" cy="970450"/>
          </a:xfrm>
        </p:spPr>
        <p:txBody>
          <a:bodyPr/>
          <a:lstStyle/>
          <a:p>
            <a:r>
              <a:rPr lang="en-IN" dirty="0" smtClean="0"/>
              <a:t>ER Diagram:-</a:t>
            </a:r>
            <a:endParaRPr lang="en-IN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144463"/>
            <a:ext cx="9144000" cy="1353958"/>
            <a:chOff x="0" y="-144463"/>
            <a:chExt cx="9144000" cy="1353958"/>
          </a:xfrm>
        </p:grpSpPr>
        <p:sp>
          <p:nvSpPr>
            <p:cNvPr id="7" name="Rectangle 6"/>
            <p:cNvSpPr/>
            <p:nvPr/>
          </p:nvSpPr>
          <p:spPr>
            <a:xfrm>
              <a:off x="0" y="761"/>
              <a:ext cx="9144000" cy="1031083"/>
            </a:xfrm>
            <a:prstGeom prst="rect">
              <a:avLst/>
            </a:prstGeom>
            <a:solidFill>
              <a:srgbClr val="0837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9" name="Picture 8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3888"/>
              <a:ext cx="1341120" cy="744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 descr="d4s.jp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858148" y="152720"/>
              <a:ext cx="1044000" cy="756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619672" y="147666"/>
              <a:ext cx="66967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BANGALORE TECHNOLOGICAL INSTITUTE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sz="2000" b="1" dirty="0">
                  <a:solidFill>
                    <a:srgbClr val="FFFF00"/>
                  </a:solidFill>
                </a:rPr>
                <a:t>Department of Computer Science  &amp; Engineering</a:t>
              </a:r>
              <a:r>
                <a:rPr lang="en-US" sz="2300" b="1" dirty="0">
                  <a:solidFill>
                    <a:srgbClr val="FFFF00"/>
                  </a:solidFill>
                </a:rPr>
                <a:t/>
              </a:r>
              <a:br>
                <a:rPr lang="en-US" sz="2300" b="1" dirty="0">
                  <a:solidFill>
                    <a:srgbClr val="FFFF00"/>
                  </a:solidFill>
                </a:rPr>
              </a:br>
              <a:endParaRPr lang="en-IN" sz="2300" dirty="0"/>
            </a:p>
          </p:txBody>
        </p:sp>
        <p:sp>
          <p:nvSpPr>
            <p:cNvPr id="12" name="AutoShape 2" descr="Lamborghini Png PNG Imag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931149"/>
            <a:ext cx="6696743" cy="449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9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91680" y="1916832"/>
            <a:ext cx="6166468" cy="44644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980728"/>
            <a:ext cx="7765322" cy="970450"/>
          </a:xfrm>
        </p:spPr>
        <p:txBody>
          <a:bodyPr/>
          <a:lstStyle/>
          <a:p>
            <a:r>
              <a:rPr lang="en-IN" dirty="0" smtClean="0"/>
              <a:t>Data Flow Diagram:-</a:t>
            </a:r>
            <a:endParaRPr lang="en-IN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144463"/>
            <a:ext cx="9144000" cy="1353958"/>
            <a:chOff x="0" y="-144463"/>
            <a:chExt cx="9144000" cy="1353958"/>
          </a:xfrm>
        </p:grpSpPr>
        <p:sp>
          <p:nvSpPr>
            <p:cNvPr id="6" name="Rectangle 5"/>
            <p:cNvSpPr/>
            <p:nvPr/>
          </p:nvSpPr>
          <p:spPr>
            <a:xfrm>
              <a:off x="0" y="761"/>
              <a:ext cx="9144000" cy="1031083"/>
            </a:xfrm>
            <a:prstGeom prst="rect">
              <a:avLst/>
            </a:prstGeom>
            <a:solidFill>
              <a:srgbClr val="0837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7" name="Picture 6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3888"/>
              <a:ext cx="1341120" cy="744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 descr="d4s.jp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858148" y="152720"/>
              <a:ext cx="1044000" cy="756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619672" y="147666"/>
              <a:ext cx="66967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BANGALORE TECHNOLOGICAL INSTITUTE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sz="2000" b="1" dirty="0">
                  <a:solidFill>
                    <a:srgbClr val="FFFF00"/>
                  </a:solidFill>
                </a:rPr>
                <a:t>Department of Computer Science  &amp; Engineering</a:t>
              </a:r>
              <a:r>
                <a:rPr lang="en-US" sz="2300" b="1" dirty="0">
                  <a:solidFill>
                    <a:srgbClr val="FFFF00"/>
                  </a:solidFill>
                </a:rPr>
                <a:t/>
              </a:r>
              <a:br>
                <a:rPr lang="en-US" sz="2300" b="1" dirty="0">
                  <a:solidFill>
                    <a:srgbClr val="FFFF00"/>
                  </a:solidFill>
                </a:rPr>
              </a:br>
              <a:endParaRPr lang="en-IN" sz="2300" dirty="0"/>
            </a:p>
          </p:txBody>
        </p:sp>
        <p:sp>
          <p:nvSpPr>
            <p:cNvPr id="10" name="AutoShape 2" descr="Lamborghini Png PNG Imag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189462"/>
            <a:ext cx="4676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2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912702" y="1238500"/>
            <a:ext cx="7318596" cy="51718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/>
          <p:cNvGrpSpPr/>
          <p:nvPr/>
        </p:nvGrpSpPr>
        <p:grpSpPr>
          <a:xfrm>
            <a:off x="0" y="-144463"/>
            <a:ext cx="9144000" cy="1353958"/>
            <a:chOff x="0" y="-144463"/>
            <a:chExt cx="9144000" cy="1353958"/>
          </a:xfrm>
        </p:grpSpPr>
        <p:sp>
          <p:nvSpPr>
            <p:cNvPr id="6" name="Rectangle 5"/>
            <p:cNvSpPr/>
            <p:nvPr/>
          </p:nvSpPr>
          <p:spPr>
            <a:xfrm>
              <a:off x="0" y="761"/>
              <a:ext cx="9144000" cy="1031083"/>
            </a:xfrm>
            <a:prstGeom prst="rect">
              <a:avLst/>
            </a:prstGeom>
            <a:solidFill>
              <a:srgbClr val="0837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7" name="Picture 6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3888"/>
              <a:ext cx="1341120" cy="744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 descr="d4s.jp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858148" y="152720"/>
              <a:ext cx="1044000" cy="756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619672" y="147666"/>
              <a:ext cx="66967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BANGALORE TECHNOLOGICAL INSTITUTE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sz="2000" b="1" dirty="0">
                  <a:solidFill>
                    <a:srgbClr val="FFFF00"/>
                  </a:solidFill>
                </a:rPr>
                <a:t>Department of Computer Science  &amp; Engineering</a:t>
              </a:r>
              <a:r>
                <a:rPr lang="en-US" sz="2300" b="1" dirty="0">
                  <a:solidFill>
                    <a:srgbClr val="FFFF00"/>
                  </a:solidFill>
                </a:rPr>
                <a:t/>
              </a:r>
              <a:br>
                <a:rPr lang="en-US" sz="2300" b="1" dirty="0">
                  <a:solidFill>
                    <a:srgbClr val="FFFF00"/>
                  </a:solidFill>
                </a:rPr>
              </a:br>
              <a:endParaRPr lang="en-IN" sz="2300" dirty="0"/>
            </a:p>
          </p:txBody>
        </p:sp>
        <p:sp>
          <p:nvSpPr>
            <p:cNvPr id="10" name="AutoShape 2" descr="Lamborghini Png PNG Imag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12" y="1628903"/>
            <a:ext cx="62007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7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67153" y="1256203"/>
            <a:ext cx="7515311" cy="531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/>
          <p:cNvGrpSpPr/>
          <p:nvPr/>
        </p:nvGrpSpPr>
        <p:grpSpPr>
          <a:xfrm>
            <a:off x="0" y="-144463"/>
            <a:ext cx="9144000" cy="1353958"/>
            <a:chOff x="0" y="-144463"/>
            <a:chExt cx="9144000" cy="1353958"/>
          </a:xfrm>
        </p:grpSpPr>
        <p:sp>
          <p:nvSpPr>
            <p:cNvPr id="6" name="Rectangle 5"/>
            <p:cNvSpPr/>
            <p:nvPr/>
          </p:nvSpPr>
          <p:spPr>
            <a:xfrm>
              <a:off x="0" y="761"/>
              <a:ext cx="9144000" cy="1031083"/>
            </a:xfrm>
            <a:prstGeom prst="rect">
              <a:avLst/>
            </a:prstGeom>
            <a:solidFill>
              <a:srgbClr val="0837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7" name="Picture 6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3888"/>
              <a:ext cx="1341120" cy="744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 descr="d4s.jp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858148" y="152720"/>
              <a:ext cx="1044000" cy="756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619672" y="147666"/>
              <a:ext cx="66967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BANGALORE TECHNOLOGICAL INSTITUTE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sz="2000" b="1" dirty="0">
                  <a:solidFill>
                    <a:srgbClr val="FFFF00"/>
                  </a:solidFill>
                </a:rPr>
                <a:t>Department of Computer Science  &amp; Engineering</a:t>
              </a:r>
              <a:r>
                <a:rPr lang="en-US" sz="2300" b="1" dirty="0">
                  <a:solidFill>
                    <a:srgbClr val="FFFF00"/>
                  </a:solidFill>
                </a:rPr>
                <a:t/>
              </a:r>
              <a:br>
                <a:rPr lang="en-US" sz="2300" b="1" dirty="0">
                  <a:solidFill>
                    <a:srgbClr val="FFFF00"/>
                  </a:solidFill>
                </a:rPr>
              </a:br>
              <a:endParaRPr lang="en-IN" sz="2300" dirty="0"/>
            </a:p>
          </p:txBody>
        </p:sp>
        <p:sp>
          <p:nvSpPr>
            <p:cNvPr id="10" name="AutoShape 2" descr="Lamborghini Png PNG Imag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433854"/>
            <a:ext cx="60102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2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1412</TotalTime>
  <Words>550</Words>
  <Application>Microsoft Office PowerPoint</Application>
  <PresentationFormat>On-screen Show (4:3)</PresentationFormat>
  <Paragraphs>70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Bodoni MT</vt:lpstr>
      <vt:lpstr>Calibri</vt:lpstr>
      <vt:lpstr>Calisto MT</vt:lpstr>
      <vt:lpstr>Imprint MT Shadow</vt:lpstr>
      <vt:lpstr>Trebuchet MS</vt:lpstr>
      <vt:lpstr>Wingdings 2</vt:lpstr>
      <vt:lpstr>Slate</vt:lpstr>
      <vt:lpstr>PowerPoint Presentation</vt:lpstr>
      <vt:lpstr>Introduction:-</vt:lpstr>
      <vt:lpstr>Software &amp; Hardware Requirements:-</vt:lpstr>
      <vt:lpstr>Existing system</vt:lpstr>
      <vt:lpstr>Problems in existing system</vt:lpstr>
      <vt:lpstr>ER Diagram:-</vt:lpstr>
      <vt:lpstr>Data Flow Diagram:-</vt:lpstr>
      <vt:lpstr>PowerPoint Presentation</vt:lpstr>
      <vt:lpstr>PowerPoint Presentation</vt:lpstr>
      <vt:lpstr>Data Dictionary:-</vt:lpstr>
      <vt:lpstr>PowerPoint Presentation</vt:lpstr>
      <vt:lpstr>PowerPoint Presentation</vt:lpstr>
      <vt:lpstr>PowerPoint Presentation</vt:lpstr>
      <vt:lpstr>Screen Layouts:-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BANGALORE TECHNOLOGICAL INSTITUTE Department of Computer Science  &amp; Engineering</dc:title>
  <dc:creator>admin</dc:creator>
  <cp:lastModifiedBy>Amrit Tulsyan</cp:lastModifiedBy>
  <cp:revision>32</cp:revision>
  <dcterms:created xsi:type="dcterms:W3CDTF">2022-10-21T08:29:32Z</dcterms:created>
  <dcterms:modified xsi:type="dcterms:W3CDTF">2023-01-19T06:15:11Z</dcterms:modified>
</cp:coreProperties>
</file>